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89" r:id="rId10"/>
    <p:sldId id="287" r:id="rId11"/>
    <p:sldId id="288" r:id="rId12"/>
    <p:sldId id="266" r:id="rId13"/>
    <p:sldId id="267" r:id="rId14"/>
    <p:sldId id="268" r:id="rId15"/>
    <p:sldId id="269" r:id="rId16"/>
    <p:sldId id="290" r:id="rId17"/>
    <p:sldId id="270" r:id="rId18"/>
    <p:sldId id="271" r:id="rId19"/>
    <p:sldId id="272" r:id="rId20"/>
    <p:sldId id="273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653" autoAdjust="0"/>
  </p:normalViewPr>
  <p:slideViewPr>
    <p:cSldViewPr>
      <p:cViewPr>
        <p:scale>
          <a:sx n="68" d="100"/>
          <a:sy n="68" d="100"/>
        </p:scale>
        <p:origin x="-14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4E1F9-8A23-455F-9FF3-704ACC13210A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7785D-FF6B-42AD-B6B9-D55F2160395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7785D-FF6B-42AD-B6B9-D55F2160395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825F6A0-C2F1-463D-925B-71AA37ACFD5E}" type="datetimeFigureOut">
              <a:rPr lang="ru-RU" smtClean="0"/>
              <a:pPr/>
              <a:t>21.09.2024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6B2123B-2CF5-4BFB-A418-BD79538AAD2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250033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Одна и две буквы </a:t>
            </a:r>
            <a:r>
              <a:rPr lang="ru-RU" sz="5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 суффиксах прилагательных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-1471" b="10000"/>
          <a:stretch>
            <a:fillRect/>
          </a:stretch>
        </p:blipFill>
        <p:spPr bwMode="auto">
          <a:xfrm>
            <a:off x="2357422" y="3000348"/>
            <a:ext cx="4929208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8062912" cy="1470025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Comic Sans MS" pitchFamily="66" charset="0"/>
              </a:rPr>
              <a:t>Две буквы </a:t>
            </a:r>
            <a:r>
              <a:rPr lang="ru-RU" sz="7200" b="1" i="1" dirty="0" err="1" smtClean="0">
                <a:latin typeface="Comic Sans MS" pitchFamily="66" charset="0"/>
              </a:rPr>
              <a:t>нн</a:t>
            </a:r>
            <a:r>
              <a:rPr lang="ru-RU" sz="7200" dirty="0" smtClean="0">
                <a:latin typeface="Comic Sans MS" pitchFamily="66" charset="0"/>
              </a:rPr>
              <a:t> .</a:t>
            </a:r>
            <a:endParaRPr lang="ru-RU" sz="72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500306"/>
            <a:ext cx="8062912" cy="32527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5208" b="12774"/>
          <a:stretch>
            <a:fillRect/>
          </a:stretch>
        </p:blipFill>
        <p:spPr bwMode="auto">
          <a:xfrm>
            <a:off x="1071538" y="2000240"/>
            <a:ext cx="650085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757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latin typeface="Comic Sans MS" pitchFamily="66" charset="0"/>
              </a:rPr>
              <a:t>1) </a:t>
            </a:r>
            <a:r>
              <a:rPr lang="ru-RU" sz="3600" dirty="0" smtClean="0">
                <a:latin typeface="Comic Sans MS" pitchFamily="66" charset="0"/>
              </a:rPr>
              <a:t>В прилагательных, образованных при помощи суффиксах – </a:t>
            </a:r>
            <a:r>
              <a:rPr lang="ru-RU" sz="3600" dirty="0" err="1" smtClean="0">
                <a:latin typeface="Comic Sans MS" pitchFamily="66" charset="0"/>
              </a:rPr>
              <a:t>н</a:t>
            </a:r>
            <a:r>
              <a:rPr lang="ru-RU" sz="3600" dirty="0" smtClean="0">
                <a:latin typeface="Comic Sans MS" pitchFamily="66" charset="0"/>
              </a:rPr>
              <a:t> - от  существительных с основой на – </a:t>
            </a:r>
            <a:r>
              <a:rPr lang="ru-RU" sz="3600" dirty="0" err="1" smtClean="0">
                <a:latin typeface="Comic Sans MS" pitchFamily="66" charset="0"/>
              </a:rPr>
              <a:t>н</a:t>
            </a:r>
            <a:r>
              <a:rPr lang="ru-RU" sz="3600" dirty="0" smtClean="0">
                <a:latin typeface="Comic Sans MS" pitchFamily="66" charset="0"/>
              </a:rPr>
              <a:t> - .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5258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>
                <a:latin typeface="Cambria" pitchFamily="18" charset="0"/>
              </a:rPr>
              <a:t>              НАПРИМЕР:</a:t>
            </a:r>
          </a:p>
          <a:p>
            <a:r>
              <a:rPr lang="ru-RU" sz="2800" dirty="0" smtClean="0"/>
              <a:t>каменный (камень)</a:t>
            </a:r>
          </a:p>
          <a:p>
            <a:r>
              <a:rPr lang="ru-RU" sz="2800" dirty="0" smtClean="0"/>
              <a:t>сонный (сон)</a:t>
            </a:r>
          </a:p>
          <a:p>
            <a:r>
              <a:rPr lang="ru-RU" sz="2800" dirty="0" smtClean="0"/>
              <a:t>карманный (карман)</a:t>
            </a:r>
          </a:p>
          <a:p>
            <a:r>
              <a:rPr lang="ru-RU" sz="2800" dirty="0" smtClean="0"/>
              <a:t>машинный (машина)</a:t>
            </a:r>
          </a:p>
          <a:p>
            <a:r>
              <a:rPr lang="ru-RU" sz="2800" dirty="0" smtClean="0"/>
              <a:t>лунный (луна)</a:t>
            </a:r>
          </a:p>
          <a:p>
            <a:pPr>
              <a:buNone/>
            </a:pPr>
            <a:r>
              <a:rPr lang="ru-RU" sz="2800" dirty="0" smtClean="0"/>
              <a:t>                                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286256"/>
            <a:ext cx="264320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3571900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2) В прилагательных, образованных  от существительных при помощи суффиксов –</a:t>
            </a:r>
            <a:r>
              <a:rPr lang="ru-RU" dirty="0" err="1" smtClean="0">
                <a:latin typeface="Comic Sans MS" pitchFamily="66" charset="0"/>
              </a:rPr>
              <a:t>онн</a:t>
            </a:r>
            <a:r>
              <a:rPr lang="ru-RU" dirty="0" smtClean="0">
                <a:latin typeface="Comic Sans MS" pitchFamily="66" charset="0"/>
              </a:rPr>
              <a:t>-, </a:t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-</a:t>
            </a:r>
            <a:r>
              <a:rPr lang="ru-RU" dirty="0" err="1" smtClean="0">
                <a:latin typeface="Comic Sans MS" pitchFamily="66" charset="0"/>
              </a:rPr>
              <a:t>енн</a:t>
            </a:r>
            <a:r>
              <a:rPr lang="ru-RU" dirty="0" smtClean="0">
                <a:latin typeface="Comic Sans MS" pitchFamily="66" charset="0"/>
              </a:rPr>
              <a:t>-.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3314"/>
            <a:ext cx="8229600" cy="2811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latin typeface="Cambria" pitchFamily="18" charset="0"/>
              </a:rPr>
              <a:t>                               НАПРИМЕР:</a:t>
            </a:r>
          </a:p>
          <a:p>
            <a:r>
              <a:rPr lang="ru-RU" sz="2800" dirty="0" smtClean="0">
                <a:latin typeface="Cambria" pitchFamily="18" charset="0"/>
              </a:rPr>
              <a:t>обеденный (обед), общественный (общество),   станционный (станция).</a:t>
            </a:r>
          </a:p>
          <a:p>
            <a:r>
              <a:rPr lang="ru-RU" sz="2800" i="1" dirty="0" smtClean="0">
                <a:latin typeface="Cambria" pitchFamily="18" charset="0"/>
              </a:rPr>
              <a:t>ИСКЛЮЧЕНИЯ:</a:t>
            </a:r>
          </a:p>
          <a:p>
            <a:r>
              <a:rPr lang="ru-RU" sz="2800" dirty="0" smtClean="0">
                <a:latin typeface="Cambria" pitchFamily="18" charset="0"/>
              </a:rPr>
              <a:t>ветреный(</a:t>
            </a:r>
            <a:r>
              <a:rPr lang="ru-RU" sz="2800" dirty="0" err="1" smtClean="0">
                <a:latin typeface="Cambria" pitchFamily="18" charset="0"/>
              </a:rPr>
              <a:t>но:безветренный</a:t>
            </a:r>
            <a:r>
              <a:rPr lang="ru-RU" sz="2800" dirty="0" smtClean="0">
                <a:latin typeface="Cambria" pitchFamily="18" charset="0"/>
              </a:rPr>
              <a:t>),раненый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effectLst/>
                <a:latin typeface="Comic Sans MS" pitchFamily="66" charset="0"/>
              </a:rPr>
              <a:t>Одна буква </a:t>
            </a:r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н.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71612"/>
            <a:ext cx="700092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1) В суффиксе –ин-.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17605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/>
              <a:t>                         НАПРИМЕР:</a:t>
            </a:r>
          </a:p>
          <a:p>
            <a:r>
              <a:rPr lang="ru-RU" sz="2800" dirty="0" smtClean="0"/>
              <a:t>Лебединый(лебедь),мышиный(мышь),   голубиный(голубь),лошадиный(лошадь), утиный(утка),львиный(лев)</a:t>
            </a:r>
          </a:p>
          <a:p>
            <a:pPr algn="ctr"/>
            <a:endParaRPr lang="ru-RU" dirty="0" smtClean="0"/>
          </a:p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286388"/>
            <a:ext cx="18573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3571876"/>
            <a:ext cx="13620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14290"/>
            <a:ext cx="128588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214818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929066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7600" y="857232"/>
            <a:ext cx="1676400" cy="146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7575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2) В суффиксе –ан- (-</a:t>
            </a:r>
            <a:r>
              <a:rPr lang="ru-RU" sz="4000" dirty="0" err="1" smtClean="0">
                <a:latin typeface="Comic Sans MS" pitchFamily="66" charset="0"/>
              </a:rPr>
              <a:t>ян</a:t>
            </a:r>
            <a:r>
              <a:rPr lang="ru-RU" sz="4000" dirty="0" smtClean="0">
                <a:latin typeface="Comic Sans MS" pitchFamily="66" charset="0"/>
              </a:rPr>
              <a:t>-) прилагательных, образованных от существительных .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3311560"/>
          </a:xfrm>
        </p:spPr>
        <p:txBody>
          <a:bodyPr/>
          <a:lstStyle/>
          <a:p>
            <a:pPr>
              <a:buNone/>
            </a:pPr>
            <a:r>
              <a:rPr lang="ru-RU" sz="2800" i="1" dirty="0" smtClean="0"/>
              <a:t>                           НАПРИМЕР:</a:t>
            </a:r>
          </a:p>
          <a:p>
            <a:r>
              <a:rPr lang="ru-RU" sz="2800" dirty="0" smtClean="0"/>
              <a:t>песчаный(песок), нефтяной(нефть), кожаный(кожа), земляной(земля)</a:t>
            </a:r>
          </a:p>
          <a:p>
            <a:pPr>
              <a:buNone/>
            </a:pPr>
            <a:r>
              <a:rPr lang="ru-RU" sz="2800" i="1" dirty="0" smtClean="0"/>
              <a:t>                           ИСКЛЮЧЕНИЯ: </a:t>
            </a:r>
          </a:p>
          <a:p>
            <a:r>
              <a:rPr lang="ru-RU" sz="2800" dirty="0" smtClean="0"/>
              <a:t>оловянный, деревянный, стеклянный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043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В кратких прилагательных пишется столько же букв </a:t>
            </a:r>
            <a:r>
              <a:rPr lang="ru-RU" dirty="0" err="1" smtClean="0">
                <a:latin typeface="Comic Sans MS" pitchFamily="66" charset="0"/>
              </a:rPr>
              <a:t>н</a:t>
            </a:r>
            <a:r>
              <a:rPr lang="ru-RU" dirty="0" smtClean="0">
                <a:latin typeface="Comic Sans MS" pitchFamily="66" charset="0"/>
              </a:rPr>
              <a:t> , сколько и в полных.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1643074"/>
          </a:xfrm>
        </p:spPr>
        <p:txBody>
          <a:bodyPr/>
          <a:lstStyle/>
          <a:p>
            <a:r>
              <a:rPr lang="ru-RU" dirty="0" smtClean="0"/>
              <a:t>НАПРИМЕР:</a:t>
            </a:r>
          </a:p>
          <a:p>
            <a:r>
              <a:rPr lang="ru-RU" dirty="0" smtClean="0"/>
              <a:t>Даль туманна .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500438"/>
            <a:ext cx="45481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6161902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Comic Sans MS" pitchFamily="66" charset="0"/>
              </a:rPr>
              <a:t>Тест «ИМЯ ПРИЛАГАТЕЛЬНОЕ Буквы Н и НН в суффиксах имён прилагательных» </a:t>
            </a:r>
            <a:endParaRPr lang="ru-RU" sz="6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785786" y="714356"/>
            <a:ext cx="72866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1. Укажите прилагательное, в котором на     месте пропуска пишется одна буква Н: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1) </a:t>
            </a:r>
            <a:r>
              <a:rPr lang="ru-RU" sz="2400" dirty="0" err="1" smtClean="0">
                <a:solidFill>
                  <a:srgbClr val="C00000"/>
                </a:solidFill>
              </a:rPr>
              <a:t>гума...ый</a:t>
            </a:r>
            <a:r>
              <a:rPr lang="ru-RU" sz="2400" dirty="0" smtClean="0">
                <a:solidFill>
                  <a:srgbClr val="C00000"/>
                </a:solidFill>
              </a:rPr>
              <a:t> закон 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2) </a:t>
            </a:r>
            <a:r>
              <a:rPr lang="ru-RU" sz="2400" dirty="0" err="1" smtClean="0">
                <a:solidFill>
                  <a:srgbClr val="C00000"/>
                </a:solidFill>
              </a:rPr>
              <a:t>были...ый</a:t>
            </a:r>
            <a:r>
              <a:rPr lang="ru-RU" sz="2400" dirty="0" smtClean="0">
                <a:solidFill>
                  <a:srgbClr val="C00000"/>
                </a:solidFill>
              </a:rPr>
              <a:t> герой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3) </a:t>
            </a:r>
            <a:r>
              <a:rPr lang="ru-RU" sz="2400" dirty="0" err="1" smtClean="0">
                <a:solidFill>
                  <a:srgbClr val="C00000"/>
                </a:solidFill>
              </a:rPr>
              <a:t>голуби...ая</a:t>
            </a:r>
            <a:r>
              <a:rPr lang="ru-RU" sz="2400" dirty="0" smtClean="0">
                <a:solidFill>
                  <a:srgbClr val="C00000"/>
                </a:solidFill>
              </a:rPr>
              <a:t> стая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4) </a:t>
            </a:r>
            <a:r>
              <a:rPr lang="ru-RU" sz="2400" dirty="0" err="1" smtClean="0">
                <a:solidFill>
                  <a:srgbClr val="C00000"/>
                </a:solidFill>
              </a:rPr>
              <a:t>бритве...ый</a:t>
            </a:r>
            <a:r>
              <a:rPr lang="ru-RU" sz="2400" dirty="0" smtClean="0">
                <a:solidFill>
                  <a:srgbClr val="C00000"/>
                </a:solidFill>
              </a:rPr>
              <a:t> прибор</a:t>
            </a:r>
          </a:p>
          <a:p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2. Укажите прилагательное, в котором на месте пропуска пишутся две буквы Н: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1) </a:t>
            </a:r>
            <a:r>
              <a:rPr lang="ru-RU" sz="2400" dirty="0" err="1" smtClean="0">
                <a:solidFill>
                  <a:srgbClr val="C00000"/>
                </a:solidFill>
              </a:rPr>
              <a:t>безымя...ый</a:t>
            </a:r>
            <a:r>
              <a:rPr lang="ru-RU" sz="2400" dirty="0" smtClean="0">
                <a:solidFill>
                  <a:srgbClr val="C00000"/>
                </a:solidFill>
              </a:rPr>
              <a:t> солдат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2) </a:t>
            </a:r>
            <a:r>
              <a:rPr lang="ru-RU" sz="2400" dirty="0" err="1" smtClean="0">
                <a:solidFill>
                  <a:srgbClr val="C00000"/>
                </a:solidFill>
              </a:rPr>
              <a:t>змеи...ый</a:t>
            </a:r>
            <a:r>
              <a:rPr lang="ru-RU" sz="2400" dirty="0" smtClean="0">
                <a:solidFill>
                  <a:srgbClr val="C00000"/>
                </a:solidFill>
              </a:rPr>
              <a:t> яд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3) </a:t>
            </a:r>
            <a:r>
              <a:rPr lang="ru-RU" sz="2400" dirty="0" err="1" smtClean="0">
                <a:solidFill>
                  <a:srgbClr val="C00000"/>
                </a:solidFill>
              </a:rPr>
              <a:t>конопля...ое</a:t>
            </a:r>
            <a:r>
              <a:rPr lang="ru-RU" sz="2400" dirty="0" smtClean="0">
                <a:solidFill>
                  <a:srgbClr val="C00000"/>
                </a:solidFill>
              </a:rPr>
              <a:t> масло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4) </a:t>
            </a:r>
            <a:r>
              <a:rPr lang="ru-RU" sz="2400" dirty="0" err="1" smtClean="0">
                <a:solidFill>
                  <a:srgbClr val="C00000"/>
                </a:solidFill>
              </a:rPr>
              <a:t>земля...ой</a:t>
            </a:r>
            <a:r>
              <a:rPr lang="ru-RU" sz="2400" dirty="0" smtClean="0">
                <a:solidFill>
                  <a:srgbClr val="C00000"/>
                </a:solidFill>
              </a:rPr>
              <a:t> пол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285728"/>
            <a:ext cx="51435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маши...ое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масло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исти...ый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патриот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недюжи...ые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способности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льви...ая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доля</a:t>
            </a: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4. Укажите прилагательное, в котором на месте пропуска пишутся две буквы НН: 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жестя...ой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лист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оловя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…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солдатик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овся...ая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крупа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лебеди...ая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песня</a:t>
            </a:r>
            <a:endParaRPr lang="ru-RU" sz="2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642918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5.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пламе...ая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речь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обеде...ый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перерыв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листве...ый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лес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ветре...ый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день</a:t>
            </a: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6.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продовольстве...ый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магазин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соломе...ая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шляпа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нефтя...ое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месторождение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стари...ый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замок</a:t>
            </a:r>
            <a:endParaRPr lang="ru-RU" sz="2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500042"/>
            <a:ext cx="457201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7.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реакцио...ый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режим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полотня...ая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салфетка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семе..ой фонд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тыкве...ое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пюре</a:t>
            </a: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8.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пусты...ый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пляж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безветре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…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день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масля...ое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пятно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стекля...ый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стакан</a:t>
            </a:r>
            <a:endParaRPr lang="ru-RU" sz="2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428604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9. Укажите прилагательное, в котором на месте пропуска пишется одна буква Н: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мужестве...ый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поступок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тополи...ый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пух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искусстве...ый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алмаз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числе...ое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превосходство</a:t>
            </a: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2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10. Укажите прилагательное, в котором на месте пропуска пишутся две буквы Н: 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равни...ый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рельеф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серебря...ый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иней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шерстя...ое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одеяло</a:t>
            </a:r>
          </a:p>
          <a:p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</a:t>
            </a:r>
            <a:r>
              <a:rPr lang="ru-RU" sz="2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осли...ое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упрямство</a:t>
            </a:r>
            <a:endParaRPr lang="ru-RU" sz="2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g6"/>
          <p:cNvPicPr>
            <a:picLocks noChangeAspect="1" noChangeArrowheads="1"/>
          </p:cNvPicPr>
          <p:nvPr/>
        </p:nvPicPr>
        <p:blipFill>
          <a:blip r:embed="rId2" cstate="print"/>
          <a:srcRect b="64583"/>
          <a:stretch>
            <a:fillRect/>
          </a:stretch>
        </p:blipFill>
        <p:spPr bwMode="auto">
          <a:xfrm>
            <a:off x="0" y="85723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mg6"/>
          <p:cNvPicPr>
            <a:picLocks noChangeAspect="1" noChangeArrowheads="1"/>
          </p:cNvPicPr>
          <p:nvPr/>
        </p:nvPicPr>
        <p:blipFill>
          <a:blip r:embed="rId2" cstate="print"/>
          <a:srcRect t="35234"/>
          <a:stretch>
            <a:fillRect/>
          </a:stretch>
        </p:blipFill>
        <p:spPr bwMode="auto">
          <a:xfrm>
            <a:off x="0" y="0"/>
            <a:ext cx="9358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g8"/>
          <p:cNvPicPr>
            <a:picLocks noChangeAspect="1" noChangeArrowheads="1"/>
          </p:cNvPicPr>
          <p:nvPr/>
        </p:nvPicPr>
        <p:blipFill>
          <a:blip r:embed="rId2" cstate="print"/>
          <a:srcRect r="38281" b="18750"/>
          <a:stretch>
            <a:fillRect/>
          </a:stretch>
        </p:blipFill>
        <p:spPr bwMode="auto">
          <a:xfrm>
            <a:off x="357158" y="0"/>
            <a:ext cx="83582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g8"/>
          <p:cNvPicPr>
            <a:picLocks noChangeAspect="1" noChangeArrowheads="1"/>
          </p:cNvPicPr>
          <p:nvPr/>
        </p:nvPicPr>
        <p:blipFill>
          <a:blip r:embed="rId2" cstate="print"/>
          <a:srcRect l="52344" b="18750"/>
          <a:stretch>
            <a:fillRect/>
          </a:stretch>
        </p:blipFill>
        <p:spPr bwMode="auto">
          <a:xfrm>
            <a:off x="4786314" y="0"/>
            <a:ext cx="4357686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img8"/>
          <p:cNvPicPr>
            <a:picLocks noChangeAspect="1" noChangeArrowheads="1"/>
          </p:cNvPicPr>
          <p:nvPr/>
        </p:nvPicPr>
        <p:blipFill>
          <a:blip r:embed="rId2" cstate="print"/>
          <a:srcRect t="81156" b="-746"/>
          <a:stretch>
            <a:fillRect/>
          </a:stretch>
        </p:blipFill>
        <p:spPr bwMode="auto">
          <a:xfrm>
            <a:off x="0" y="5572140"/>
            <a:ext cx="91440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 b="12000"/>
          <a:stretch>
            <a:fillRect/>
          </a:stretch>
        </p:blipFill>
        <p:spPr bwMode="auto">
          <a:xfrm>
            <a:off x="0" y="0"/>
            <a:ext cx="4786314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285728"/>
          <a:ext cx="8358246" cy="6072230"/>
        </p:xfrm>
        <a:graphic>
          <a:graphicData uri="http://schemas.openxmlformats.org/drawingml/2006/table">
            <a:tbl>
              <a:tblPr/>
              <a:tblGrid>
                <a:gridCol w="4178687"/>
                <a:gridCol w="4179559"/>
              </a:tblGrid>
              <a:tr h="772828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b="1" i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Различай!</a:t>
                      </a:r>
                      <a:endParaRPr lang="ru-RU" sz="36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9940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Масляный-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Разведённый на масле, работающий на масле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(печенье, двигатель):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Соляной-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Состоящий из соли (столб);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Ветряной-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(двигатель, оспа)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Масленый-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Намазанный, пропитанный маслом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(блин, </a:t>
                      </a:r>
                      <a:r>
                        <a:rPr lang="ru-RU" sz="280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каша,рука</a:t>
                      </a:r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);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Солёный-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Содержащий соль (каша)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Ветреный-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/>
                      <a:r>
                        <a:rPr lang="ru-RU" sz="28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Times New Roman"/>
                        </a:rPr>
                        <a:t>(день, человек)</a:t>
                      </a:r>
                      <a:endParaRPr lang="ru-RU" sz="28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28343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А1 В каком слове на месте пропуска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ветр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мельница           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промасле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бумага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голуби..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гнездо                                                 4) глин..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посуда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А2 В каком прилагательном на месте пропуска пишется 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подли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искусство       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увере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поступь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песча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отмель                                                  4)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подветре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сторона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28343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А3 В каком слове на месте пропуска в суффиксе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маши..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3) дли..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брюки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серебря..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монета                                               4)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деревя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стол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А4 В каком слове на месте пропуска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ветре..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день                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безветре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погода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ветря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..ой двигатель                                             4) ветре..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человек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28343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А5 В каком слове на месте пропуска в суффиксе причастия пишется 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скоше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трава               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услыша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крик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мосты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сожже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4) платье дли..о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А6 В каком слове на месте пропуска пишется 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пече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в золе картошка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скоше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утром трава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ране..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в бою солдат                                        4) вяза..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оренбургский платок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889844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А7 В каком слове на месте пропуска пишется 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сборы хорошо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организова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3) идти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организова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..о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мы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организова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и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дисциплинирова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дорога дли..а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А8 В каком слове на месте пропуска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коло..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   3) коло..ада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коло..очный                                                         4) коло..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ковый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28343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А9 В каком слове на месте пропуска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ю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      3)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румя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лакирова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4)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еди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А10 В каком слове на месте пропуска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увере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3)лебеди..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ый</a:t>
            </a:r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намере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4)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беше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..о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92867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А11 Укажите, на месте каких цифр пишется НН?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 краше(1)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ом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деревя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(2)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ом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столе были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расставле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(3)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жестя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(4)</a:t>
            </a:r>
            <a:r>
              <a:rPr lang="ru-RU" sz="2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ые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кружки, в центре стоял</a:t>
            </a: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чугунок </a:t>
            </a: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 разваре(5)ой картошкой.</a:t>
            </a: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          </a:t>
            </a:r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                                 </a:t>
            </a:r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75134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А12 Укажите неверное объяснение орфограммы.</a:t>
            </a:r>
          </a:p>
          <a:p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путаные нитки – в суффиксе отглагольного прилагательного пишется одна Н</a:t>
            </a:r>
          </a:p>
          <a:p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платье длинно – в наречиях пишется столько Н, сколько в слове, от которого образованы</a:t>
            </a:r>
          </a:p>
          <a:p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мышиный писк – в суффиксе –ИН- прилагательного пишется одна Н</a:t>
            </a:r>
          </a:p>
          <a:p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ветреная погода – это исключение из общего правила: в суффиксах прилагательных –</a:t>
            </a:r>
          </a:p>
          <a:p>
            <a:endParaRPr lang="ru-RU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ОНН-,-ЕНН- пишется две буквы Н.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ru-RU" sz="10200" b="1" i="1" dirty="0" smtClean="0">
                <a:latin typeface="Comic Sans MS" pitchFamily="66" charset="0"/>
              </a:rPr>
              <a:t>КОНЕЦ !</a:t>
            </a:r>
            <a:endParaRPr lang="ru-RU" sz="10200" b="1" i="1" dirty="0">
              <a:latin typeface="Comic Sans MS" pitchFamily="66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500306"/>
            <a:ext cx="283845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216</TotalTime>
  <Words>1065</Words>
  <Application>Microsoft Office PowerPoint</Application>
  <PresentationFormat>Экран (4:3)</PresentationFormat>
  <Paragraphs>178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Яркая</vt:lpstr>
      <vt:lpstr>Одна и две буквы н в суффиксах прилагательных .</vt:lpstr>
      <vt:lpstr>Две буквы нн .</vt:lpstr>
      <vt:lpstr>1) В прилагательных, образованных при помощи суффиксах – н - от  существительных с основой на – н - .</vt:lpstr>
      <vt:lpstr>2) В прилагательных, образованных  от существительных при помощи суффиксов –онн-,  -енн-.</vt:lpstr>
      <vt:lpstr>Одна буква н.</vt:lpstr>
      <vt:lpstr>1) В суффиксе –ин-.</vt:lpstr>
      <vt:lpstr>2) В суффиксе –ан- (-ян-) прилагательных, образованных от существительных .</vt:lpstr>
      <vt:lpstr>В кратких прилагательных пишется столько же букв н , сколько и в полных.</vt:lpstr>
      <vt:lpstr>Тест «ИМЯ ПРИЛАГАТЕЛЬНОЕ Буквы Н и НН в суффиксах имён прилагательных»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КОНЕЦ 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Одна и две буквы н в суффиксах прилагательных .</dc:title>
  <dc:creator>Admin</dc:creator>
  <cp:lastModifiedBy>учитель</cp:lastModifiedBy>
  <cp:revision>23</cp:revision>
  <dcterms:created xsi:type="dcterms:W3CDTF">2012-01-23T15:41:32Z</dcterms:created>
  <dcterms:modified xsi:type="dcterms:W3CDTF">2024-09-21T08:04:57Z</dcterms:modified>
</cp:coreProperties>
</file>